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60" r:id="rId4"/>
    <p:sldId id="264" r:id="rId5"/>
    <p:sldId id="265" r:id="rId6"/>
    <p:sldId id="266" r:id="rId7"/>
    <p:sldId id="267" r:id="rId8"/>
    <p:sldId id="261" r:id="rId9"/>
    <p:sldId id="262" r:id="rId10"/>
    <p:sldId id="268" r:id="rId11"/>
    <p:sldId id="263" r:id="rId12"/>
    <p:sldId id="257" r:id="rId13"/>
    <p:sldId id="25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4" d="100"/>
          <a:sy n="94" d="100"/>
        </p:scale>
        <p:origin x="-205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BB9C5B-77D3-EA4C-9D49-EC550B23FA99}" type="datetimeFigureOut">
              <a:rPr lang="en-US" smtClean="0"/>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B141B-F9EE-4D43-9C79-1EA30BBC081B}" type="slidenum">
              <a:rPr lang="en-US" smtClean="0"/>
              <a:t>‹#›</a:t>
            </a:fld>
            <a:endParaRPr lang="en-US"/>
          </a:p>
        </p:txBody>
      </p:sp>
    </p:spTree>
    <p:extLst>
      <p:ext uri="{BB962C8B-B14F-4D97-AF65-F5344CB8AC3E}">
        <p14:creationId xmlns:p14="http://schemas.microsoft.com/office/powerpoint/2010/main" val="1099519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BB9C5B-77D3-EA4C-9D49-EC550B23FA99}" type="datetimeFigureOut">
              <a:rPr lang="en-US" smtClean="0"/>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B141B-F9EE-4D43-9C79-1EA30BBC081B}" type="slidenum">
              <a:rPr lang="en-US" smtClean="0"/>
              <a:t>‹#›</a:t>
            </a:fld>
            <a:endParaRPr lang="en-US"/>
          </a:p>
        </p:txBody>
      </p:sp>
    </p:spTree>
    <p:extLst>
      <p:ext uri="{BB962C8B-B14F-4D97-AF65-F5344CB8AC3E}">
        <p14:creationId xmlns:p14="http://schemas.microsoft.com/office/powerpoint/2010/main" val="1617205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BB9C5B-77D3-EA4C-9D49-EC550B23FA99}" type="datetimeFigureOut">
              <a:rPr lang="en-US" smtClean="0"/>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B141B-F9EE-4D43-9C79-1EA30BBC081B}" type="slidenum">
              <a:rPr lang="en-US" smtClean="0"/>
              <a:t>‹#›</a:t>
            </a:fld>
            <a:endParaRPr lang="en-US"/>
          </a:p>
        </p:txBody>
      </p:sp>
    </p:spTree>
    <p:extLst>
      <p:ext uri="{BB962C8B-B14F-4D97-AF65-F5344CB8AC3E}">
        <p14:creationId xmlns:p14="http://schemas.microsoft.com/office/powerpoint/2010/main" val="2887820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BB9C5B-77D3-EA4C-9D49-EC550B23FA99}" type="datetimeFigureOut">
              <a:rPr lang="en-US" smtClean="0"/>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B141B-F9EE-4D43-9C79-1EA30BBC081B}" type="slidenum">
              <a:rPr lang="en-US" smtClean="0"/>
              <a:t>‹#›</a:t>
            </a:fld>
            <a:endParaRPr lang="en-US"/>
          </a:p>
        </p:txBody>
      </p:sp>
    </p:spTree>
    <p:extLst>
      <p:ext uri="{BB962C8B-B14F-4D97-AF65-F5344CB8AC3E}">
        <p14:creationId xmlns:p14="http://schemas.microsoft.com/office/powerpoint/2010/main" val="3819924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BB9C5B-77D3-EA4C-9D49-EC550B23FA99}" type="datetimeFigureOut">
              <a:rPr lang="en-US" smtClean="0"/>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B141B-F9EE-4D43-9C79-1EA30BBC081B}" type="slidenum">
              <a:rPr lang="en-US" smtClean="0"/>
              <a:t>‹#›</a:t>
            </a:fld>
            <a:endParaRPr lang="en-US"/>
          </a:p>
        </p:txBody>
      </p:sp>
    </p:spTree>
    <p:extLst>
      <p:ext uri="{BB962C8B-B14F-4D97-AF65-F5344CB8AC3E}">
        <p14:creationId xmlns:p14="http://schemas.microsoft.com/office/powerpoint/2010/main" val="2627142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BB9C5B-77D3-EA4C-9D49-EC550B23FA99}" type="datetimeFigureOut">
              <a:rPr lang="en-US" smtClean="0"/>
              <a:t>4/15/13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1B141B-F9EE-4D43-9C79-1EA30BBC081B}" type="slidenum">
              <a:rPr lang="en-US" smtClean="0"/>
              <a:t>‹#›</a:t>
            </a:fld>
            <a:endParaRPr lang="en-US"/>
          </a:p>
        </p:txBody>
      </p:sp>
    </p:spTree>
    <p:extLst>
      <p:ext uri="{BB962C8B-B14F-4D97-AF65-F5344CB8AC3E}">
        <p14:creationId xmlns:p14="http://schemas.microsoft.com/office/powerpoint/2010/main" val="1583491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BB9C5B-77D3-EA4C-9D49-EC550B23FA99}" type="datetimeFigureOut">
              <a:rPr lang="en-US" smtClean="0"/>
              <a:t>4/15/13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1B141B-F9EE-4D43-9C79-1EA30BBC081B}" type="slidenum">
              <a:rPr lang="en-US" smtClean="0"/>
              <a:t>‹#›</a:t>
            </a:fld>
            <a:endParaRPr lang="en-US"/>
          </a:p>
        </p:txBody>
      </p:sp>
    </p:spTree>
    <p:extLst>
      <p:ext uri="{BB962C8B-B14F-4D97-AF65-F5344CB8AC3E}">
        <p14:creationId xmlns:p14="http://schemas.microsoft.com/office/powerpoint/2010/main" val="1526378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BB9C5B-77D3-EA4C-9D49-EC550B23FA99}" type="datetimeFigureOut">
              <a:rPr lang="en-US" smtClean="0"/>
              <a:t>4/15/13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1B141B-F9EE-4D43-9C79-1EA30BBC081B}" type="slidenum">
              <a:rPr lang="en-US" smtClean="0"/>
              <a:t>‹#›</a:t>
            </a:fld>
            <a:endParaRPr lang="en-US"/>
          </a:p>
        </p:txBody>
      </p:sp>
    </p:spTree>
    <p:extLst>
      <p:ext uri="{BB962C8B-B14F-4D97-AF65-F5344CB8AC3E}">
        <p14:creationId xmlns:p14="http://schemas.microsoft.com/office/powerpoint/2010/main" val="1556649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BB9C5B-77D3-EA4C-9D49-EC550B23FA99}" type="datetimeFigureOut">
              <a:rPr lang="en-US" smtClean="0"/>
              <a:t>4/15/13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1B141B-F9EE-4D43-9C79-1EA30BBC081B}" type="slidenum">
              <a:rPr lang="en-US" smtClean="0"/>
              <a:t>‹#›</a:t>
            </a:fld>
            <a:endParaRPr lang="en-US"/>
          </a:p>
        </p:txBody>
      </p:sp>
    </p:spTree>
    <p:extLst>
      <p:ext uri="{BB962C8B-B14F-4D97-AF65-F5344CB8AC3E}">
        <p14:creationId xmlns:p14="http://schemas.microsoft.com/office/powerpoint/2010/main" val="4059935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BB9C5B-77D3-EA4C-9D49-EC550B23FA99}" type="datetimeFigureOut">
              <a:rPr lang="en-US" smtClean="0"/>
              <a:t>4/15/13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1B141B-F9EE-4D43-9C79-1EA30BBC081B}" type="slidenum">
              <a:rPr lang="en-US" smtClean="0"/>
              <a:t>‹#›</a:t>
            </a:fld>
            <a:endParaRPr lang="en-US"/>
          </a:p>
        </p:txBody>
      </p:sp>
    </p:spTree>
    <p:extLst>
      <p:ext uri="{BB962C8B-B14F-4D97-AF65-F5344CB8AC3E}">
        <p14:creationId xmlns:p14="http://schemas.microsoft.com/office/powerpoint/2010/main" val="2513647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BB9C5B-77D3-EA4C-9D49-EC550B23FA99}" type="datetimeFigureOut">
              <a:rPr lang="en-US" smtClean="0"/>
              <a:t>4/15/13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1B141B-F9EE-4D43-9C79-1EA30BBC081B}" type="slidenum">
              <a:rPr lang="en-US" smtClean="0"/>
              <a:t>‹#›</a:t>
            </a:fld>
            <a:endParaRPr lang="en-US"/>
          </a:p>
        </p:txBody>
      </p:sp>
    </p:spTree>
    <p:extLst>
      <p:ext uri="{BB962C8B-B14F-4D97-AF65-F5344CB8AC3E}">
        <p14:creationId xmlns:p14="http://schemas.microsoft.com/office/powerpoint/2010/main" val="32450757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BB9C5B-77D3-EA4C-9D49-EC550B23FA99}" type="datetimeFigureOut">
              <a:rPr lang="en-US" smtClean="0"/>
              <a:t>4/15/13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1B141B-F9EE-4D43-9C79-1EA30BBC081B}" type="slidenum">
              <a:rPr lang="en-US" smtClean="0"/>
              <a:t>‹#›</a:t>
            </a:fld>
            <a:endParaRPr lang="en-US"/>
          </a:p>
        </p:txBody>
      </p:sp>
    </p:spTree>
    <p:extLst>
      <p:ext uri="{BB962C8B-B14F-4D97-AF65-F5344CB8AC3E}">
        <p14:creationId xmlns:p14="http://schemas.microsoft.com/office/powerpoint/2010/main" val="9212032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ART/POEM PORTFOLIO</a:t>
            </a:r>
            <a:endParaRPr lang="en-US" dirty="0"/>
          </a:p>
        </p:txBody>
      </p:sp>
      <p:sp>
        <p:nvSpPr>
          <p:cNvPr id="3" name="Subtitle 2"/>
          <p:cNvSpPr>
            <a:spLocks noGrp="1"/>
          </p:cNvSpPr>
          <p:nvPr>
            <p:ph type="subTitle" idx="1"/>
          </p:nvPr>
        </p:nvSpPr>
        <p:spPr/>
        <p:txBody>
          <a:bodyPr/>
          <a:lstStyle/>
          <a:p>
            <a:r>
              <a:rPr lang="en-US" dirty="0" smtClean="0"/>
              <a:t>JOSH SOKOLOFF</a:t>
            </a:r>
            <a:endParaRPr lang="en-US" dirty="0"/>
          </a:p>
        </p:txBody>
      </p:sp>
    </p:spTree>
    <p:extLst>
      <p:ext uri="{BB962C8B-B14F-4D97-AF65-F5344CB8AC3E}">
        <p14:creationId xmlns:p14="http://schemas.microsoft.com/office/powerpoint/2010/main" val="921735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ARE YOU GOING, WHERE HAVE YOU BEEN ART</a:t>
            </a:r>
            <a:endParaRPr lang="en-US" dirty="0"/>
          </a:p>
        </p:txBody>
      </p:sp>
      <p:sp>
        <p:nvSpPr>
          <p:cNvPr id="3" name="Content Placeholder 2"/>
          <p:cNvSpPr>
            <a:spLocks noGrp="1"/>
          </p:cNvSpPr>
          <p:nvPr>
            <p:ph sz="half" idx="1"/>
          </p:nvPr>
        </p:nvSpPr>
        <p:spPr>
          <a:xfrm>
            <a:off x="162813" y="1600200"/>
            <a:ext cx="4868117" cy="5257800"/>
          </a:xfrm>
        </p:spPr>
        <p:txBody>
          <a:bodyPr>
            <a:normAutofit fontScale="92500"/>
          </a:bodyPr>
          <a:lstStyle/>
          <a:p>
            <a:pPr marL="0" indent="0">
              <a:lnSpc>
                <a:spcPct val="200000"/>
              </a:lnSpc>
              <a:buNone/>
            </a:pPr>
            <a:r>
              <a:rPr lang="en-US" sz="1400" dirty="0" smtClean="0"/>
              <a:t>	Arnold Friend in </a:t>
            </a:r>
            <a:r>
              <a:rPr lang="en-US" sz="1400" i="1" dirty="0" smtClean="0"/>
              <a:t>Where are You Going, Where Have You Been </a:t>
            </a:r>
            <a:r>
              <a:rPr lang="en-US" sz="1400" dirty="0" smtClean="0"/>
              <a:t>by Joyce Carol Oates can be seen as a stalker just like the guy in the drawing on the right. When Arnold first appeared at Connie’s house, he new her name and that she would be at home all by herself. This is similar to what a stalker would know. He also knew that Connie’s family was at Aunt Tillie’s barbeque and they weren’t coming home soon. Arnold explains, “Right now they’re uh – they’re drinking. Sitting around. Yeah. Sitting around. There’s your sister in a blue dress, huh? And high heels, the poor sad bitch – nothing like you, sweetheart.” Arnold just went on and on like he was part of their family and new everything about them. In Joyce Carol Oates, </a:t>
            </a:r>
            <a:r>
              <a:rPr lang="en-US" sz="1400" i="1" dirty="0" smtClean="0"/>
              <a:t>Where Are You Going, Where Have You Been</a:t>
            </a:r>
            <a:r>
              <a:rPr lang="en-US" sz="1400" dirty="0" smtClean="0"/>
              <a:t>, Arnold Friend can be seen as a stalker similar to the stalker in the picture.</a:t>
            </a:r>
            <a:endParaRPr lang="en-US" sz="1400" dirty="0"/>
          </a:p>
        </p:txBody>
      </p:sp>
      <p:pic>
        <p:nvPicPr>
          <p:cNvPr id="5" name="Picture 4"/>
          <p:cNvPicPr>
            <a:picLocks noChangeAspect="1"/>
          </p:cNvPicPr>
          <p:nvPr/>
        </p:nvPicPr>
        <p:blipFill>
          <a:blip r:embed="rId2"/>
          <a:stretch>
            <a:fillRect/>
          </a:stretch>
        </p:blipFill>
        <p:spPr>
          <a:xfrm>
            <a:off x="5334000" y="1927423"/>
            <a:ext cx="3810000" cy="3771900"/>
          </a:xfrm>
          <a:prstGeom prst="rect">
            <a:avLst/>
          </a:prstGeom>
        </p:spPr>
      </p:pic>
    </p:spTree>
    <p:extLst>
      <p:ext uri="{BB962C8B-B14F-4D97-AF65-F5344CB8AC3E}">
        <p14:creationId xmlns:p14="http://schemas.microsoft.com/office/powerpoint/2010/main" val="3904606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ARE YOU GOING, WHERE HAVE YOU BEEN LYRICS</a:t>
            </a:r>
            <a:endParaRPr lang="en-US" dirty="0"/>
          </a:p>
        </p:txBody>
      </p:sp>
      <p:sp>
        <p:nvSpPr>
          <p:cNvPr id="3" name="Content Placeholder 2"/>
          <p:cNvSpPr>
            <a:spLocks noGrp="1"/>
          </p:cNvSpPr>
          <p:nvPr>
            <p:ph sz="half" idx="1"/>
          </p:nvPr>
        </p:nvSpPr>
        <p:spPr>
          <a:xfrm>
            <a:off x="1" y="1600200"/>
            <a:ext cx="4326510" cy="4897824"/>
          </a:xfrm>
        </p:spPr>
        <p:txBody>
          <a:bodyPr>
            <a:normAutofit fontScale="92500" lnSpcReduction="20000"/>
          </a:bodyPr>
          <a:lstStyle/>
          <a:p>
            <a:pPr marL="0" indent="0" algn="ctr">
              <a:lnSpc>
                <a:spcPct val="220000"/>
              </a:lnSpc>
              <a:buNone/>
            </a:pPr>
            <a:r>
              <a:rPr lang="en-US" sz="1600" dirty="0" smtClean="0"/>
              <a:t>“Saying yeah…you want her, but she’s so mean.</a:t>
            </a:r>
          </a:p>
          <a:p>
            <a:pPr marL="0" indent="0" algn="ctr">
              <a:lnSpc>
                <a:spcPct val="220000"/>
              </a:lnSpc>
              <a:buNone/>
            </a:pPr>
            <a:r>
              <a:rPr lang="en-US" sz="1600" dirty="0" smtClean="0"/>
              <a:t>You’ll never let her go. Why don’t you let her go?”</a:t>
            </a:r>
          </a:p>
          <a:p>
            <a:pPr marL="0" indent="0">
              <a:lnSpc>
                <a:spcPct val="220000"/>
              </a:lnSpc>
              <a:buNone/>
            </a:pPr>
            <a:endParaRPr lang="en-US" sz="1600" dirty="0"/>
          </a:p>
          <a:p>
            <a:pPr marL="0" indent="0" algn="ctr">
              <a:lnSpc>
                <a:spcPct val="220000"/>
              </a:lnSpc>
              <a:buNone/>
            </a:pPr>
            <a:r>
              <a:rPr lang="en-US" sz="1600" dirty="0" smtClean="0"/>
              <a:t>She’s So Mean – Rob Thomas</a:t>
            </a:r>
            <a:endParaRPr lang="en-US" sz="1600" dirty="0"/>
          </a:p>
        </p:txBody>
      </p:sp>
      <p:sp>
        <p:nvSpPr>
          <p:cNvPr id="4" name="Content Placeholder 3"/>
          <p:cNvSpPr>
            <a:spLocks noGrp="1"/>
          </p:cNvSpPr>
          <p:nvPr>
            <p:ph sz="half" idx="2"/>
          </p:nvPr>
        </p:nvSpPr>
        <p:spPr>
          <a:xfrm>
            <a:off x="4429875" y="1600200"/>
            <a:ext cx="4714125" cy="5257800"/>
          </a:xfrm>
        </p:spPr>
        <p:txBody>
          <a:bodyPr>
            <a:normAutofit fontScale="92500" lnSpcReduction="20000"/>
          </a:bodyPr>
          <a:lstStyle/>
          <a:p>
            <a:pPr marL="0" indent="0">
              <a:lnSpc>
                <a:spcPct val="200000"/>
              </a:lnSpc>
              <a:buNone/>
            </a:pPr>
            <a:r>
              <a:rPr lang="en-US" sz="1400" dirty="0" smtClean="0"/>
              <a:t>	These </a:t>
            </a:r>
            <a:r>
              <a:rPr lang="en-US" sz="1400" dirty="0"/>
              <a:t>are two lines by Matchbox 20 in their song called “She’s So Mean” that can represent and connect to Arnold Friend never wanting to leave Connie until she went on a ride with him even though Connie was kind of being mean to him during Joyce Carol Oates’, </a:t>
            </a:r>
            <a:r>
              <a:rPr lang="en-US" sz="1400" i="1" dirty="0"/>
              <a:t>Where Are You Going, Where Have You Been. </a:t>
            </a:r>
            <a:r>
              <a:rPr lang="en-US" sz="1400" dirty="0"/>
              <a:t>When Arnold Friend first showed up at Connie’s house, Connie would proclaim things in disgust and would play hard to get. Despite Connie’s mean attitude, Arnold wouldn’t leave and kept on asking Connie, “You </a:t>
            </a:r>
            <a:r>
              <a:rPr lang="en-US" sz="1400" dirty="0" err="1"/>
              <a:t>wanna</a:t>
            </a:r>
            <a:r>
              <a:rPr lang="en-US" sz="1400" dirty="0"/>
              <a:t> come for a ride?” Connie once replied, “I got things to do,” even though she had nothing planned that entire day. Connie would also proclaim, “</a:t>
            </a:r>
            <a:r>
              <a:rPr lang="en-US" sz="1400" dirty="0" err="1"/>
              <a:t>Shutup</a:t>
            </a:r>
            <a:r>
              <a:rPr lang="en-US" sz="1400" dirty="0"/>
              <a:t>! You’re crazy,” or “Get the hell out of here,” to Arnold. No matter what Connie did Arnold wouldn’t leave her until she came with him on a ride similar to the two lines in Rob Thomas’s song, “She’s So Mean”.</a:t>
            </a:r>
          </a:p>
          <a:p>
            <a:pPr marL="0" indent="0">
              <a:buNone/>
            </a:pPr>
            <a:endParaRPr lang="en-US" sz="1400" dirty="0"/>
          </a:p>
        </p:txBody>
      </p:sp>
    </p:spTree>
    <p:extLst>
      <p:ext uri="{BB962C8B-B14F-4D97-AF65-F5344CB8AC3E}">
        <p14:creationId xmlns:p14="http://schemas.microsoft.com/office/powerpoint/2010/main" val="3559748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ORIENTATION ART</a:t>
            </a:r>
            <a:endParaRPr lang="en-US" dirty="0"/>
          </a:p>
        </p:txBody>
      </p:sp>
      <p:sp>
        <p:nvSpPr>
          <p:cNvPr id="3" name="Content Placeholder 2"/>
          <p:cNvSpPr>
            <a:spLocks noGrp="1"/>
          </p:cNvSpPr>
          <p:nvPr>
            <p:ph sz="half" idx="1"/>
          </p:nvPr>
        </p:nvSpPr>
        <p:spPr>
          <a:xfrm>
            <a:off x="457200" y="1600200"/>
            <a:ext cx="4038600" cy="5257800"/>
          </a:xfrm>
        </p:spPr>
        <p:txBody>
          <a:bodyPr>
            <a:normAutofit fontScale="92500" lnSpcReduction="20000"/>
          </a:bodyPr>
          <a:lstStyle/>
          <a:p>
            <a:pPr marL="0" indent="0">
              <a:lnSpc>
                <a:spcPct val="200000"/>
              </a:lnSpc>
              <a:buNone/>
            </a:pPr>
            <a:r>
              <a:rPr lang="en-US" sz="1400" dirty="0" smtClean="0"/>
              <a:t>	In </a:t>
            </a:r>
            <a:r>
              <a:rPr lang="en-US" sz="1400" i="1" dirty="0" smtClean="0"/>
              <a:t>Orientation </a:t>
            </a:r>
            <a:r>
              <a:rPr lang="en-US" sz="1400" dirty="0" smtClean="0"/>
              <a:t>by Daniel Orozco, all the people mentioned that work in the office are different just like the picture of the colored pencils. There is not one colored pencil that is the same in the picture just like the people in </a:t>
            </a:r>
            <a:r>
              <a:rPr lang="en-US" sz="1400" i="1" dirty="0" smtClean="0"/>
              <a:t>Orientation</a:t>
            </a:r>
            <a:r>
              <a:rPr lang="en-US" sz="1400" dirty="0" smtClean="0"/>
              <a:t>. For example there is one person, “He is a serial killer, the one they call the Carpet Cutter, responsible for the mutilations across town.” The guy who is being described is Kevin Howard. Another person who is described in the story is Gwendolyn Stich who has an obsession for penguins. Everything she owns has penguins on it and, “she personalized license plates that read PEN GWEN.” As you can see, both of these people in </a:t>
            </a:r>
            <a:r>
              <a:rPr lang="en-US" sz="1400" i="1" dirty="0" smtClean="0"/>
              <a:t>Daniel Orozco’s Orientation </a:t>
            </a:r>
            <a:r>
              <a:rPr lang="en-US" sz="1400" dirty="0" smtClean="0"/>
              <a:t>are different just like the colored pencils. </a:t>
            </a:r>
            <a:endParaRPr lang="en-US" sz="1400" dirty="0"/>
          </a:p>
        </p:txBody>
      </p:sp>
      <p:sp>
        <p:nvSpPr>
          <p:cNvPr id="9" name="Content Placeholder 8"/>
          <p:cNvSpPr>
            <a:spLocks noGrp="1"/>
          </p:cNvSpPr>
          <p:nvPr>
            <p:ph sz="half" idx="2"/>
          </p:nvPr>
        </p:nvSpPr>
        <p:spPr/>
        <p:txBody>
          <a:bodyPr>
            <a:normAutofit fontScale="92500" lnSpcReduction="20000"/>
          </a:bodyPr>
          <a:lstStyle/>
          <a:p>
            <a:endParaRPr lang="en-US"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4714124" y="1600199"/>
            <a:ext cx="3972675" cy="4525963"/>
          </a:xfrm>
          <a:prstGeom prst="rect">
            <a:avLst/>
          </a:prstGeom>
          <a:noFill/>
          <a:ln>
            <a:noFill/>
          </a:ln>
        </p:spPr>
      </p:pic>
    </p:spTree>
    <p:extLst>
      <p:ext uri="{BB962C8B-B14F-4D97-AF65-F5344CB8AC3E}">
        <p14:creationId xmlns:p14="http://schemas.microsoft.com/office/powerpoint/2010/main" val="211860096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ORIENTATION LYRICS</a:t>
            </a:r>
            <a:endParaRPr lang="en-US" dirty="0"/>
          </a:p>
        </p:txBody>
      </p:sp>
      <p:sp>
        <p:nvSpPr>
          <p:cNvPr id="3" name="Content Placeholder 2"/>
          <p:cNvSpPr>
            <a:spLocks noGrp="1"/>
          </p:cNvSpPr>
          <p:nvPr>
            <p:ph sz="half" idx="1"/>
          </p:nvPr>
        </p:nvSpPr>
        <p:spPr>
          <a:xfrm>
            <a:off x="457200" y="1600200"/>
            <a:ext cx="4038600" cy="5257800"/>
          </a:xfrm>
        </p:spPr>
        <p:txBody>
          <a:bodyPr>
            <a:normAutofit fontScale="85000" lnSpcReduction="20000"/>
          </a:bodyPr>
          <a:lstStyle/>
          <a:p>
            <a:pPr marL="0" indent="0">
              <a:lnSpc>
                <a:spcPct val="200000"/>
              </a:lnSpc>
              <a:buNone/>
            </a:pPr>
            <a:r>
              <a:rPr lang="en-US" sz="1400" dirty="0" smtClean="0"/>
              <a:t>	This line by Lil Wayne in his song, “Right Above It” can also relate to everybody being different even if you live or work together, just like in </a:t>
            </a:r>
            <a:r>
              <a:rPr lang="en-US" sz="1400" i="1" dirty="0" smtClean="0"/>
              <a:t>Orientation </a:t>
            </a:r>
            <a:r>
              <a:rPr lang="en-US" sz="1400" dirty="0" smtClean="0"/>
              <a:t>by Daniel Orozco. When Lil Wayne says, “Live in the same buildin’,” that can relate to all the people in the office who work together. And as Lil Wayne proclaims in the second part of the line, “but we got different views,” can relate to the people in the office who all have different views on whom they admire. In </a:t>
            </a:r>
            <a:r>
              <a:rPr lang="en-US" sz="1400" i="1" dirty="0" smtClean="0"/>
              <a:t>Orientation</a:t>
            </a:r>
            <a:r>
              <a:rPr lang="en-US" sz="1400" dirty="0" smtClean="0"/>
              <a:t>, the narrator explains, </a:t>
            </a:r>
            <a:r>
              <a:rPr lang="en-US" sz="1400" dirty="0"/>
              <a:t>“Russell Nash, who sits in the cubicle to your left, is in love with Amanda Pierce.” The narrator goes on to proclaim, “Amanda Pierce, who tolerates Russell Nash, is in love with Albert Bosch.</a:t>
            </a:r>
            <a:r>
              <a:rPr lang="en-US" sz="1400" dirty="0" smtClean="0"/>
              <a:t>” All the people in the story have different views similar to the way Lil Wayne explains it in his song. Lil Wayne’s line in “Right Above It” can relate to Daniel Orozco’s, Orientation.</a:t>
            </a:r>
            <a:endParaRPr lang="en-US" sz="1400" dirty="0"/>
          </a:p>
        </p:txBody>
      </p:sp>
      <p:sp>
        <p:nvSpPr>
          <p:cNvPr id="4" name="Content Placeholder 3"/>
          <p:cNvSpPr>
            <a:spLocks noGrp="1"/>
          </p:cNvSpPr>
          <p:nvPr>
            <p:ph sz="half" idx="2"/>
          </p:nvPr>
        </p:nvSpPr>
        <p:spPr>
          <a:xfrm>
            <a:off x="4648200" y="1600200"/>
            <a:ext cx="4038600" cy="5257800"/>
          </a:xfrm>
        </p:spPr>
        <p:txBody>
          <a:bodyPr>
            <a:normAutofit fontScale="85000" lnSpcReduction="20000"/>
          </a:bodyPr>
          <a:lstStyle/>
          <a:p>
            <a:pPr marL="0" indent="0" algn="ctr">
              <a:lnSpc>
                <a:spcPct val="220000"/>
              </a:lnSpc>
              <a:buNone/>
            </a:pPr>
            <a:r>
              <a:rPr lang="en-US" sz="1800" dirty="0" smtClean="0"/>
              <a:t>“Live in the same buildin’ but we got different views”</a:t>
            </a:r>
          </a:p>
          <a:p>
            <a:pPr marL="0" indent="0" algn="ctr">
              <a:lnSpc>
                <a:spcPct val="220000"/>
              </a:lnSpc>
              <a:buNone/>
            </a:pPr>
            <a:endParaRPr lang="en-US" sz="1800" dirty="0"/>
          </a:p>
          <a:p>
            <a:pPr marL="0" indent="0" algn="ctr">
              <a:lnSpc>
                <a:spcPct val="220000"/>
              </a:lnSpc>
              <a:buNone/>
            </a:pPr>
            <a:r>
              <a:rPr lang="en-US" sz="1800" dirty="0" smtClean="0"/>
              <a:t>Right Above It – Lil Wayne </a:t>
            </a:r>
            <a:endParaRPr lang="en-US" sz="1800" dirty="0"/>
          </a:p>
        </p:txBody>
      </p:sp>
    </p:spTree>
    <p:extLst>
      <p:ext uri="{BB962C8B-B14F-4D97-AF65-F5344CB8AC3E}">
        <p14:creationId xmlns:p14="http://schemas.microsoft.com/office/powerpoint/2010/main" val="4196168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14335" y="1837356"/>
            <a:ext cx="5368437" cy="1323439"/>
          </a:xfrm>
          <a:prstGeom prst="rect">
            <a:avLst/>
          </a:prstGeom>
          <a:noFill/>
        </p:spPr>
        <p:txBody>
          <a:bodyPr wrap="square" lIns="91440" tIns="45720" rIns="91440" bIns="45720">
            <a:spAutoFit/>
          </a:bodyPr>
          <a:lstStyle/>
          <a:p>
            <a:pPr algn="ctr"/>
            <a:r>
              <a:rPr lang="en-US" sz="8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END</a:t>
            </a:r>
            <a:endParaRPr lang="en-US" sz="8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792785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CASK OF AMONTILLADO ART</a:t>
            </a:r>
            <a:endParaRPr lang="en-US" dirty="0"/>
          </a:p>
        </p:txBody>
      </p:sp>
      <p:sp>
        <p:nvSpPr>
          <p:cNvPr id="5" name="Content Placeholder 4"/>
          <p:cNvSpPr>
            <a:spLocks noGrp="1"/>
          </p:cNvSpPr>
          <p:nvPr>
            <p:ph sz="half" idx="1"/>
          </p:nvPr>
        </p:nvSpPr>
        <p:spPr>
          <a:xfrm>
            <a:off x="206727" y="1600199"/>
            <a:ext cx="4917162" cy="5444249"/>
          </a:xfrm>
        </p:spPr>
        <p:txBody>
          <a:bodyPr>
            <a:normAutofit fontScale="32500" lnSpcReduction="20000"/>
          </a:bodyPr>
          <a:lstStyle/>
          <a:p>
            <a:pPr marL="0" indent="0">
              <a:lnSpc>
                <a:spcPct val="220000"/>
              </a:lnSpc>
              <a:buNone/>
            </a:pPr>
            <a:r>
              <a:rPr lang="en-US" dirty="0" smtClean="0"/>
              <a:t>	</a:t>
            </a:r>
            <a:r>
              <a:rPr lang="en-US" sz="3700" dirty="0" smtClean="0"/>
              <a:t>In </a:t>
            </a:r>
            <a:r>
              <a:rPr lang="en-US" sz="3700" i="1" dirty="0"/>
              <a:t>The Cask of Amontillado </a:t>
            </a:r>
            <a:r>
              <a:rPr lang="en-US" sz="3700" dirty="0"/>
              <a:t>by Edgar Allen Poe, </a:t>
            </a:r>
            <a:r>
              <a:rPr lang="en-US" sz="3700" dirty="0" err="1"/>
              <a:t>Montressor</a:t>
            </a:r>
            <a:r>
              <a:rPr lang="en-US" sz="3700" dirty="0"/>
              <a:t> </a:t>
            </a:r>
            <a:r>
              <a:rPr lang="en-US" sz="3700" dirty="0" smtClean="0"/>
              <a:t>seeks </a:t>
            </a:r>
            <a:r>
              <a:rPr lang="en-US" sz="3700" dirty="0"/>
              <a:t>revenge on </a:t>
            </a:r>
            <a:r>
              <a:rPr lang="en-US" sz="3700" dirty="0" err="1"/>
              <a:t>Fortunato</a:t>
            </a:r>
            <a:r>
              <a:rPr lang="en-US" sz="3700" dirty="0"/>
              <a:t> for some </a:t>
            </a:r>
            <a:r>
              <a:rPr lang="en-US" sz="3700" dirty="0" smtClean="0"/>
              <a:t>unknown reason. </a:t>
            </a:r>
            <a:r>
              <a:rPr lang="en-US" sz="3700" dirty="0"/>
              <a:t>In the opening paragraph of </a:t>
            </a:r>
            <a:r>
              <a:rPr lang="en-US" sz="3700" i="1" dirty="0"/>
              <a:t>The Cask of Amontillado</a:t>
            </a:r>
            <a:r>
              <a:rPr lang="en-US" sz="3700" dirty="0"/>
              <a:t>, </a:t>
            </a:r>
            <a:r>
              <a:rPr lang="en-US" sz="3700" dirty="0" err="1"/>
              <a:t>Montressor</a:t>
            </a:r>
            <a:r>
              <a:rPr lang="en-US" sz="3700" dirty="0"/>
              <a:t> explains, “The thousand injuries of </a:t>
            </a:r>
            <a:r>
              <a:rPr lang="en-US" sz="3700" dirty="0" err="1"/>
              <a:t>Fortunato</a:t>
            </a:r>
            <a:r>
              <a:rPr lang="en-US" sz="3700" dirty="0"/>
              <a:t> I had borne as I best could, but when he ventured upon insult I vowed revenge.” </a:t>
            </a:r>
            <a:r>
              <a:rPr lang="en-US" sz="3700" dirty="0" err="1"/>
              <a:t>Montressor</a:t>
            </a:r>
            <a:r>
              <a:rPr lang="en-US" sz="3700" dirty="0"/>
              <a:t> seeking revenge on </a:t>
            </a:r>
            <a:r>
              <a:rPr lang="en-US" sz="3700" dirty="0" err="1"/>
              <a:t>Fortunato</a:t>
            </a:r>
            <a:r>
              <a:rPr lang="en-US" sz="3700" dirty="0"/>
              <a:t> is like using a boomerang. When using a boomerang, you throw the boomerang and it comes back and hits you right in the face without you knowing. This is relevant to the story because </a:t>
            </a:r>
            <a:r>
              <a:rPr lang="en-US" sz="3700" dirty="0" err="1"/>
              <a:t>Fortunato</a:t>
            </a:r>
            <a:r>
              <a:rPr lang="en-US" sz="3700" dirty="0"/>
              <a:t> must have done something awful, so now </a:t>
            </a:r>
            <a:r>
              <a:rPr lang="en-US" sz="3700" dirty="0" err="1"/>
              <a:t>Fortunato</a:t>
            </a:r>
            <a:r>
              <a:rPr lang="en-US" sz="3700" dirty="0"/>
              <a:t> is going to pay for it because </a:t>
            </a:r>
            <a:r>
              <a:rPr lang="en-US" sz="3700" dirty="0" err="1"/>
              <a:t>Montressor</a:t>
            </a:r>
            <a:r>
              <a:rPr lang="en-US" sz="3700" dirty="0"/>
              <a:t> wants revenge for whatever </a:t>
            </a:r>
            <a:r>
              <a:rPr lang="en-US" sz="3700" dirty="0" err="1"/>
              <a:t>Fortunato</a:t>
            </a:r>
            <a:r>
              <a:rPr lang="en-US" sz="3700" dirty="0"/>
              <a:t> did. If we were using the boomerang as an example, </a:t>
            </a:r>
            <a:r>
              <a:rPr lang="en-US" sz="3700" dirty="0" err="1"/>
              <a:t>Fortunato</a:t>
            </a:r>
            <a:r>
              <a:rPr lang="en-US" sz="3700" dirty="0"/>
              <a:t> threw the </a:t>
            </a:r>
            <a:r>
              <a:rPr lang="en-US" sz="3700" dirty="0" smtClean="0"/>
              <a:t>boomerang (meaning he did something bad), </a:t>
            </a:r>
            <a:r>
              <a:rPr lang="en-US" sz="3700" dirty="0"/>
              <a:t>and unknowingly, in the end the boomerang came back and hit him right in his </a:t>
            </a:r>
            <a:r>
              <a:rPr lang="en-US" sz="3700" dirty="0" smtClean="0"/>
              <a:t>face (he paid for his bad actions). </a:t>
            </a:r>
            <a:r>
              <a:rPr lang="en-US" sz="3700" dirty="0"/>
              <a:t>It is like the saying, “what goes around, comes back around.</a:t>
            </a:r>
            <a:r>
              <a:rPr lang="en-US" sz="3700" dirty="0" smtClean="0"/>
              <a:t>”</a:t>
            </a:r>
            <a:endParaRPr lang="en-US" sz="3700" dirty="0"/>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600199"/>
            <a:ext cx="4114800" cy="4525963"/>
          </a:xfrm>
          <a:prstGeom prst="rect">
            <a:avLst/>
          </a:prstGeom>
          <a:noFill/>
          <a:ln>
            <a:noFill/>
          </a:ln>
        </p:spPr>
      </p:pic>
    </p:spTree>
    <p:extLst>
      <p:ext uri="{BB962C8B-B14F-4D97-AF65-F5344CB8AC3E}">
        <p14:creationId xmlns:p14="http://schemas.microsoft.com/office/powerpoint/2010/main" val="2844159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CASK OF AMONTILLADO LYRICS</a:t>
            </a:r>
            <a:endParaRPr lang="en-US" dirty="0"/>
          </a:p>
        </p:txBody>
      </p:sp>
      <p:sp>
        <p:nvSpPr>
          <p:cNvPr id="3" name="Content Placeholder 2"/>
          <p:cNvSpPr>
            <a:spLocks noGrp="1"/>
          </p:cNvSpPr>
          <p:nvPr>
            <p:ph sz="half" idx="1"/>
          </p:nvPr>
        </p:nvSpPr>
        <p:spPr>
          <a:xfrm>
            <a:off x="457200" y="1600200"/>
            <a:ext cx="3263895" cy="4525963"/>
          </a:xfrm>
        </p:spPr>
        <p:txBody>
          <a:bodyPr>
            <a:normAutofit/>
          </a:bodyPr>
          <a:lstStyle/>
          <a:p>
            <a:pPr marL="0" indent="0" algn="ctr">
              <a:lnSpc>
                <a:spcPct val="200000"/>
              </a:lnSpc>
              <a:buNone/>
            </a:pPr>
            <a:r>
              <a:rPr lang="en-US" sz="1600" dirty="0" smtClean="0"/>
              <a:t>“It’s really a shame that bad things happen to good people, but they do.”</a:t>
            </a:r>
          </a:p>
          <a:p>
            <a:pPr marL="0" indent="0" algn="ctr">
              <a:lnSpc>
                <a:spcPct val="200000"/>
              </a:lnSpc>
              <a:buNone/>
            </a:pPr>
            <a:endParaRPr lang="en-US" sz="1600" dirty="0"/>
          </a:p>
          <a:p>
            <a:pPr marL="0" indent="0" algn="ctr">
              <a:lnSpc>
                <a:spcPct val="200000"/>
              </a:lnSpc>
              <a:buNone/>
            </a:pPr>
            <a:r>
              <a:rPr lang="en-US" sz="1600" dirty="0" smtClean="0"/>
              <a:t>Bad Things Happen to Good People – </a:t>
            </a:r>
            <a:r>
              <a:rPr lang="en-US" sz="1600" dirty="0" err="1" smtClean="0"/>
              <a:t>Cece</a:t>
            </a:r>
            <a:r>
              <a:rPr lang="en-US" sz="1600" dirty="0" smtClean="0"/>
              <a:t> Garrison</a:t>
            </a:r>
          </a:p>
          <a:p>
            <a:pPr marL="0" indent="0" algn="ctr">
              <a:buNone/>
            </a:pPr>
            <a:endParaRPr lang="en-US" sz="2000" dirty="0"/>
          </a:p>
        </p:txBody>
      </p:sp>
      <p:sp>
        <p:nvSpPr>
          <p:cNvPr id="4" name="Content Placeholder 3"/>
          <p:cNvSpPr>
            <a:spLocks noGrp="1"/>
          </p:cNvSpPr>
          <p:nvPr>
            <p:ph sz="half" idx="2"/>
          </p:nvPr>
        </p:nvSpPr>
        <p:spPr>
          <a:xfrm>
            <a:off x="3986887" y="1600200"/>
            <a:ext cx="5157113" cy="5257800"/>
          </a:xfrm>
        </p:spPr>
        <p:txBody>
          <a:bodyPr>
            <a:normAutofit/>
          </a:bodyPr>
          <a:lstStyle/>
          <a:p>
            <a:pPr marL="0" indent="0">
              <a:lnSpc>
                <a:spcPct val="200000"/>
              </a:lnSpc>
              <a:buNone/>
            </a:pPr>
            <a:r>
              <a:rPr lang="en-US" sz="1400" dirty="0" smtClean="0"/>
              <a:t>	In </a:t>
            </a:r>
            <a:r>
              <a:rPr lang="en-US" sz="1400" i="1" dirty="0" smtClean="0"/>
              <a:t>The Cask of Amontillado </a:t>
            </a:r>
            <a:r>
              <a:rPr lang="en-US" sz="1400" dirty="0" smtClean="0"/>
              <a:t>by Edgar </a:t>
            </a:r>
            <a:r>
              <a:rPr lang="en-US" sz="1400" dirty="0" err="1" smtClean="0"/>
              <a:t>Alen</a:t>
            </a:r>
            <a:r>
              <a:rPr lang="en-US" sz="1400" dirty="0" smtClean="0"/>
              <a:t> Poe, </a:t>
            </a:r>
            <a:r>
              <a:rPr lang="en-US" sz="1400" dirty="0" err="1" smtClean="0"/>
              <a:t>Fortunato’s</a:t>
            </a:r>
            <a:r>
              <a:rPr lang="en-US" sz="1400" dirty="0" smtClean="0"/>
              <a:t> name is significant and </a:t>
            </a:r>
            <a:r>
              <a:rPr lang="en-US" sz="1400" dirty="0" err="1" smtClean="0"/>
              <a:t>canbe</a:t>
            </a:r>
            <a:r>
              <a:rPr lang="en-US" sz="1400" dirty="0" smtClean="0"/>
              <a:t> related to the line, “It’s really a shame that bad things happen to good people, but they do.” </a:t>
            </a:r>
            <a:r>
              <a:rPr lang="en-US" sz="1400" dirty="0" err="1"/>
              <a:t>Fortunato’s</a:t>
            </a:r>
            <a:r>
              <a:rPr lang="en-US" sz="1400" dirty="0"/>
              <a:t> name means fortunate and in the beginning of </a:t>
            </a:r>
            <a:r>
              <a:rPr lang="en-US" sz="1400" i="1" dirty="0"/>
              <a:t>The Cask of Amontillado</a:t>
            </a:r>
            <a:r>
              <a:rPr lang="en-US" sz="1400" dirty="0"/>
              <a:t> </a:t>
            </a:r>
            <a:r>
              <a:rPr lang="en-US" sz="1400" dirty="0" err="1"/>
              <a:t>Montressor</a:t>
            </a:r>
            <a:r>
              <a:rPr lang="en-US" sz="1400" dirty="0"/>
              <a:t> announces, “He was a man to be respected.” In the end of the story </a:t>
            </a:r>
            <a:r>
              <a:rPr lang="en-US" sz="1400" dirty="0" err="1"/>
              <a:t>Montressor</a:t>
            </a:r>
            <a:r>
              <a:rPr lang="en-US" sz="1400" dirty="0"/>
              <a:t> takes </a:t>
            </a:r>
            <a:r>
              <a:rPr lang="en-US" sz="1400" dirty="0" err="1"/>
              <a:t>Fortunato</a:t>
            </a:r>
            <a:r>
              <a:rPr lang="en-US" sz="1400" dirty="0"/>
              <a:t> down to the catacombs and murders him. In the scene of his death </a:t>
            </a:r>
            <a:r>
              <a:rPr lang="en-US" sz="1400" dirty="0" err="1"/>
              <a:t>Montressor</a:t>
            </a:r>
            <a:r>
              <a:rPr lang="en-US" sz="1400" dirty="0"/>
              <a:t> explains</a:t>
            </a:r>
            <a:r>
              <a:rPr lang="en-US" sz="1400" dirty="0" smtClean="0"/>
              <a:t>, “I </a:t>
            </a:r>
            <a:r>
              <a:rPr lang="en-US" sz="1400" dirty="0"/>
              <a:t>again paused, and holding the flambeaux over the mason-work, threw a few feeble rays upon the figure within.”</a:t>
            </a:r>
            <a:r>
              <a:rPr lang="en-US" sz="1400" dirty="0" smtClean="0">
                <a:effectLst/>
              </a:rPr>
              <a:t> In the story </a:t>
            </a:r>
            <a:r>
              <a:rPr lang="en-US" sz="1400" dirty="0" err="1" smtClean="0">
                <a:effectLst/>
              </a:rPr>
              <a:t>Fortunato</a:t>
            </a:r>
            <a:r>
              <a:rPr lang="en-US" sz="1400" dirty="0" smtClean="0">
                <a:effectLst/>
              </a:rPr>
              <a:t> was a good person, but bad things befell to him.</a:t>
            </a:r>
            <a:endParaRPr lang="en-US" sz="1400" dirty="0"/>
          </a:p>
        </p:txBody>
      </p:sp>
    </p:spTree>
    <p:extLst>
      <p:ext uri="{BB962C8B-B14F-4D97-AF65-F5344CB8AC3E}">
        <p14:creationId xmlns:p14="http://schemas.microsoft.com/office/powerpoint/2010/main" val="1713962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LADY OR THE TIGER ART</a:t>
            </a:r>
            <a:endParaRPr lang="en-US" dirty="0"/>
          </a:p>
        </p:txBody>
      </p:sp>
      <p:sp>
        <p:nvSpPr>
          <p:cNvPr id="3" name="Content Placeholder 2"/>
          <p:cNvSpPr>
            <a:spLocks noGrp="1"/>
          </p:cNvSpPr>
          <p:nvPr>
            <p:ph sz="half" idx="1"/>
          </p:nvPr>
        </p:nvSpPr>
        <p:spPr>
          <a:xfrm>
            <a:off x="-2" y="1417638"/>
            <a:ext cx="6142761" cy="5440362"/>
          </a:xfrm>
        </p:spPr>
        <p:txBody>
          <a:bodyPr>
            <a:normAutofit fontScale="25000" lnSpcReduction="20000"/>
          </a:bodyPr>
          <a:lstStyle/>
          <a:p>
            <a:pPr marL="0" indent="0">
              <a:lnSpc>
                <a:spcPct val="220000"/>
              </a:lnSpc>
              <a:buNone/>
            </a:pPr>
            <a:r>
              <a:rPr lang="en-US" sz="4300" dirty="0" smtClean="0"/>
              <a:t>	In </a:t>
            </a:r>
            <a:r>
              <a:rPr lang="en-US" sz="4400" i="1" dirty="0"/>
              <a:t>The Lady or the Tiger</a:t>
            </a:r>
            <a:r>
              <a:rPr lang="en-US" sz="4400" dirty="0"/>
              <a:t> by Frank Stockton, the princess has to make a choice of whether her lover should open the door to the tiger or to the women. In this short story, the princess finds a lover, but the king doesn’t approve so he puts the man in the arena to see if he is guilty or innocent. In the arena there are two doors, one that has a ferocious tiger behind it and one that has a beautiful woman behind it. If he picks the door with the woman behind it, he is declared innocent and is required to marry that woman. If he picks the other door with the tiger behind it, he is seen as guilty and gets eaten by the tiger. The only person who knows what is behind each door is the princess. When the time comes, the author describes, “She raised her hand, and made a slight, quick movement toward the right. No one but her lover saw her.” He immediately opened that door, but we don’t know what was inside the door he chose. The picture of a person with a devil on one shoulder and an angel on another is a prime example that represents the princess having to choose whether or not to let the man open the door to the tiger or to the woman. The devil on her shoulder is telling her to let him get eaten by the tiger because the princess doesn’t want to see her lover with another women. The angel on her other shoulder is telling her to let him be with the woman because it would be the right thing to do. The princess had to make a tough choice to either lose her lover to a tiger or to another woman just like in the picture where the person has to either choose the devil or the angel.</a:t>
            </a:r>
          </a:p>
          <a:p>
            <a:pPr marL="0" indent="0">
              <a:buNone/>
            </a:pPr>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6142759" y="2476136"/>
            <a:ext cx="3001241" cy="2644140"/>
          </a:xfrm>
          <a:prstGeom prst="rect">
            <a:avLst/>
          </a:prstGeom>
          <a:noFill/>
          <a:ln>
            <a:noFill/>
          </a:ln>
        </p:spPr>
      </p:pic>
    </p:spTree>
    <p:extLst>
      <p:ext uri="{BB962C8B-B14F-4D97-AF65-F5344CB8AC3E}">
        <p14:creationId xmlns:p14="http://schemas.microsoft.com/office/powerpoint/2010/main" val="1046747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LADY OR THE TIGER LYRICS</a:t>
            </a:r>
            <a:endParaRPr lang="en-US" dirty="0"/>
          </a:p>
        </p:txBody>
      </p:sp>
      <p:sp>
        <p:nvSpPr>
          <p:cNvPr id="3" name="Content Placeholder 2"/>
          <p:cNvSpPr>
            <a:spLocks noGrp="1"/>
          </p:cNvSpPr>
          <p:nvPr>
            <p:ph sz="half" idx="1"/>
          </p:nvPr>
        </p:nvSpPr>
        <p:spPr>
          <a:xfrm>
            <a:off x="-1" y="1600200"/>
            <a:ext cx="4651369" cy="5257800"/>
          </a:xfrm>
        </p:spPr>
        <p:txBody>
          <a:bodyPr>
            <a:noAutofit/>
          </a:bodyPr>
          <a:lstStyle/>
          <a:p>
            <a:pPr marL="0" indent="0" algn="ctr">
              <a:lnSpc>
                <a:spcPct val="220000"/>
              </a:lnSpc>
              <a:buNone/>
            </a:pPr>
            <a:r>
              <a:rPr lang="en-US" sz="1600" dirty="0" smtClean="0"/>
              <a:t>“I need to get my mind right and choose</a:t>
            </a:r>
          </a:p>
          <a:p>
            <a:pPr marL="0" indent="0" algn="ctr">
              <a:lnSpc>
                <a:spcPct val="220000"/>
              </a:lnSpc>
              <a:buNone/>
            </a:pPr>
            <a:r>
              <a:rPr lang="en-US" sz="1600" dirty="0" smtClean="0"/>
              <a:t>For not making the right choice could have me lose</a:t>
            </a:r>
          </a:p>
          <a:p>
            <a:pPr marL="0" indent="0" algn="ctr">
              <a:lnSpc>
                <a:spcPct val="220000"/>
              </a:lnSpc>
              <a:buNone/>
            </a:pPr>
            <a:r>
              <a:rPr lang="en-US" sz="1600" dirty="0" smtClean="0"/>
              <a:t>To me it does matter which route I take </a:t>
            </a:r>
          </a:p>
          <a:p>
            <a:pPr marL="0" indent="0" algn="ctr">
              <a:lnSpc>
                <a:spcPct val="220000"/>
              </a:lnSpc>
              <a:buNone/>
            </a:pPr>
            <a:r>
              <a:rPr lang="en-US" sz="1600" dirty="0" smtClean="0"/>
              <a:t>Although either route decides my fate”</a:t>
            </a:r>
          </a:p>
          <a:p>
            <a:pPr marL="0" indent="0" algn="ctr">
              <a:lnSpc>
                <a:spcPct val="220000"/>
              </a:lnSpc>
              <a:buNone/>
            </a:pPr>
            <a:endParaRPr lang="en-US" sz="1600" dirty="0"/>
          </a:p>
          <a:p>
            <a:pPr marL="0" indent="0" algn="ctr">
              <a:lnSpc>
                <a:spcPct val="220000"/>
              </a:lnSpc>
              <a:buNone/>
            </a:pPr>
            <a:r>
              <a:rPr lang="en-US" sz="1600" dirty="0" smtClean="0"/>
              <a:t>Choices or Decisions - Romano</a:t>
            </a:r>
            <a:endParaRPr lang="en-US" sz="1600" dirty="0"/>
          </a:p>
        </p:txBody>
      </p:sp>
      <p:sp>
        <p:nvSpPr>
          <p:cNvPr id="4" name="Content Placeholder 3"/>
          <p:cNvSpPr>
            <a:spLocks noGrp="1"/>
          </p:cNvSpPr>
          <p:nvPr>
            <p:ph sz="half" idx="2"/>
          </p:nvPr>
        </p:nvSpPr>
        <p:spPr>
          <a:xfrm>
            <a:off x="4495800" y="1600200"/>
            <a:ext cx="4648200" cy="5257800"/>
          </a:xfrm>
        </p:spPr>
        <p:txBody>
          <a:bodyPr>
            <a:normAutofit fontScale="62500" lnSpcReduction="20000"/>
          </a:bodyPr>
          <a:lstStyle/>
          <a:p>
            <a:pPr marL="0" indent="0">
              <a:lnSpc>
                <a:spcPct val="220000"/>
              </a:lnSpc>
              <a:buNone/>
            </a:pPr>
            <a:r>
              <a:rPr lang="en-US" sz="2200" dirty="0" smtClean="0"/>
              <a:t>	In </a:t>
            </a:r>
            <a:r>
              <a:rPr lang="en-US" sz="2200" i="1" dirty="0"/>
              <a:t>The Lady Or the Tiger</a:t>
            </a:r>
            <a:r>
              <a:rPr lang="en-US" sz="2200" dirty="0"/>
              <a:t> by Frank Stockton the princess has to make a tough decision in whether to let her lover get eaten by a tiger or get married to a beautiful lady. In the poem “Choices or Decisions” by Romano, the lines shown can relate to the princess choosing her decision. Just as in the poem Romano says, “To me it does not matter which route I take. Although either route decides my fate.” If she chose her lover to get eaten by the tiger, then she could be seen as a killer. So making the right choice is important for her future. Making correct choices can be seen in </a:t>
            </a:r>
            <a:r>
              <a:rPr lang="en-US" sz="2200" i="1" dirty="0"/>
              <a:t>The Lady or the Tiger </a:t>
            </a:r>
            <a:r>
              <a:rPr lang="en-US" sz="2200" dirty="0"/>
              <a:t>and in the poem by Romano.</a:t>
            </a:r>
          </a:p>
          <a:p>
            <a:pPr marL="0" indent="0">
              <a:buNone/>
            </a:pPr>
            <a:endParaRPr lang="en-US" dirty="0"/>
          </a:p>
        </p:txBody>
      </p:sp>
    </p:spTree>
    <p:extLst>
      <p:ext uri="{BB962C8B-B14F-4D97-AF65-F5344CB8AC3E}">
        <p14:creationId xmlns:p14="http://schemas.microsoft.com/office/powerpoint/2010/main" val="1187531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MOST DANGEROUS GAME ART</a:t>
            </a:r>
            <a:endParaRPr lang="en-US" dirty="0"/>
          </a:p>
        </p:txBody>
      </p:sp>
      <p:sp>
        <p:nvSpPr>
          <p:cNvPr id="3" name="Content Placeholder 2"/>
          <p:cNvSpPr>
            <a:spLocks noGrp="1"/>
          </p:cNvSpPr>
          <p:nvPr>
            <p:ph sz="half" idx="1"/>
          </p:nvPr>
        </p:nvSpPr>
        <p:spPr>
          <a:xfrm>
            <a:off x="0" y="1600200"/>
            <a:ext cx="4961460" cy="5257800"/>
          </a:xfrm>
        </p:spPr>
        <p:txBody>
          <a:bodyPr>
            <a:normAutofit fontScale="92500"/>
          </a:bodyPr>
          <a:lstStyle/>
          <a:p>
            <a:pPr marL="0" indent="0">
              <a:lnSpc>
                <a:spcPct val="200000"/>
              </a:lnSpc>
              <a:buNone/>
            </a:pPr>
            <a:r>
              <a:rPr lang="en-US" sz="1400" dirty="0" smtClean="0"/>
              <a:t>	The </a:t>
            </a:r>
            <a:r>
              <a:rPr lang="en-US" sz="1400" dirty="0"/>
              <a:t>color red in </a:t>
            </a:r>
            <a:r>
              <a:rPr lang="en-US" sz="1400" i="1" dirty="0"/>
              <a:t>The Most Dangerous Game</a:t>
            </a:r>
            <a:r>
              <a:rPr lang="en-US" sz="1400" dirty="0"/>
              <a:t> by Richard Connell is very significant throughout the story. Red can symbolize blood, violence, and death. In the beginning of </a:t>
            </a:r>
            <a:r>
              <a:rPr lang="en-US" sz="1400" i="1" dirty="0"/>
              <a:t>The Most Dangerous Game</a:t>
            </a:r>
            <a:r>
              <a:rPr lang="en-US" sz="1400" dirty="0"/>
              <a:t>, </a:t>
            </a:r>
            <a:r>
              <a:rPr lang="en-US" sz="1400" dirty="0" err="1"/>
              <a:t>Rainsford</a:t>
            </a:r>
            <a:r>
              <a:rPr lang="en-US" sz="1400" dirty="0"/>
              <a:t> falls off his yacht into the “blood-warm waters” of the sea. We can conclude from this quote by Richard Connell that there is going to be future violence involving </a:t>
            </a:r>
            <a:r>
              <a:rPr lang="en-US" sz="1400" dirty="0" err="1"/>
              <a:t>Rainsford</a:t>
            </a:r>
            <a:r>
              <a:rPr lang="en-US" sz="1400" dirty="0"/>
              <a:t>. As we get deeper into the story the color red is more directed to General </a:t>
            </a:r>
            <a:r>
              <a:rPr lang="en-US" sz="1400" dirty="0" err="1"/>
              <a:t>Zaroff</a:t>
            </a:r>
            <a:r>
              <a:rPr lang="en-US" sz="1400" dirty="0"/>
              <a:t> who is revealed as a human hunter. When </a:t>
            </a:r>
            <a:r>
              <a:rPr lang="en-US" sz="1400" dirty="0" err="1"/>
              <a:t>Rainsford</a:t>
            </a:r>
            <a:r>
              <a:rPr lang="en-US" sz="1400" dirty="0"/>
              <a:t> finds out that General </a:t>
            </a:r>
            <a:r>
              <a:rPr lang="en-US" sz="1400" dirty="0" err="1"/>
              <a:t>Zaroff</a:t>
            </a:r>
            <a:r>
              <a:rPr lang="en-US" sz="1400" dirty="0"/>
              <a:t> hunts humans he questions, “Hunting? General </a:t>
            </a:r>
            <a:r>
              <a:rPr lang="en-US" sz="1400" dirty="0" err="1"/>
              <a:t>Zaroff</a:t>
            </a:r>
            <a:r>
              <a:rPr lang="en-US" sz="1400" dirty="0"/>
              <a:t>, what you speak of is murder.” After this, the color red and violence can be seen multiple times when General </a:t>
            </a:r>
            <a:r>
              <a:rPr lang="en-US" sz="1400" dirty="0" err="1"/>
              <a:t>Zaroff</a:t>
            </a:r>
            <a:r>
              <a:rPr lang="en-US" sz="1400" dirty="0"/>
              <a:t> and </a:t>
            </a:r>
            <a:r>
              <a:rPr lang="en-US" sz="1400" dirty="0" err="1"/>
              <a:t>Rainsford</a:t>
            </a:r>
            <a:r>
              <a:rPr lang="en-US" sz="1400" dirty="0"/>
              <a:t> are hunting each other. The color red stands for blood, violence, and death, just like what occurs in </a:t>
            </a:r>
            <a:r>
              <a:rPr lang="en-US" sz="1400" i="1" dirty="0"/>
              <a:t>The Most Dangerous Game </a:t>
            </a:r>
            <a:r>
              <a:rPr lang="en-US" sz="1400" dirty="0"/>
              <a:t>by Richard Connell.</a:t>
            </a:r>
          </a:p>
          <a:p>
            <a:pPr marL="0" indent="0">
              <a:lnSpc>
                <a:spcPct val="200000"/>
              </a:lnSpc>
              <a:buNone/>
            </a:pPr>
            <a:endParaRPr lang="en-US" sz="1400" dirty="0"/>
          </a:p>
        </p:txBody>
      </p:sp>
      <p:pic>
        <p:nvPicPr>
          <p:cNvPr id="5" name="Picture 4"/>
          <p:cNvPicPr>
            <a:picLocks noChangeAspect="1"/>
          </p:cNvPicPr>
          <p:nvPr/>
        </p:nvPicPr>
        <p:blipFill>
          <a:blip r:embed="rId2"/>
          <a:stretch>
            <a:fillRect/>
          </a:stretch>
        </p:blipFill>
        <p:spPr>
          <a:xfrm>
            <a:off x="5153421" y="2628745"/>
            <a:ext cx="3888949" cy="2916711"/>
          </a:xfrm>
          <a:prstGeom prst="rect">
            <a:avLst/>
          </a:prstGeom>
        </p:spPr>
      </p:pic>
    </p:spTree>
    <p:extLst>
      <p:ext uri="{BB962C8B-B14F-4D97-AF65-F5344CB8AC3E}">
        <p14:creationId xmlns:p14="http://schemas.microsoft.com/office/powerpoint/2010/main" val="2307809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MOST DANGEROUS GAME LYRICS</a:t>
            </a:r>
            <a:endParaRPr lang="en-US" dirty="0"/>
          </a:p>
        </p:txBody>
      </p:sp>
      <p:sp>
        <p:nvSpPr>
          <p:cNvPr id="3" name="Content Placeholder 2"/>
          <p:cNvSpPr>
            <a:spLocks noGrp="1"/>
          </p:cNvSpPr>
          <p:nvPr>
            <p:ph sz="half" idx="1"/>
          </p:nvPr>
        </p:nvSpPr>
        <p:spPr>
          <a:xfrm>
            <a:off x="179095" y="1600200"/>
            <a:ext cx="4607615" cy="5257800"/>
          </a:xfrm>
        </p:spPr>
        <p:txBody>
          <a:bodyPr>
            <a:normAutofit fontScale="92500"/>
          </a:bodyPr>
          <a:lstStyle/>
          <a:p>
            <a:pPr marL="0" indent="0" algn="ctr">
              <a:lnSpc>
                <a:spcPct val="200000"/>
              </a:lnSpc>
              <a:buNone/>
            </a:pPr>
            <a:r>
              <a:rPr lang="en-US" sz="1600" dirty="0" smtClean="0"/>
              <a:t>“About the new game he invented”</a:t>
            </a:r>
          </a:p>
          <a:p>
            <a:pPr marL="0" indent="0" algn="ctr">
              <a:lnSpc>
                <a:spcPct val="200000"/>
              </a:lnSpc>
              <a:buNone/>
            </a:pPr>
            <a:endParaRPr lang="en-US" sz="1600" dirty="0"/>
          </a:p>
          <a:p>
            <a:pPr marL="0" indent="0" algn="ctr">
              <a:lnSpc>
                <a:spcPct val="200000"/>
              </a:lnSpc>
              <a:buNone/>
            </a:pPr>
            <a:r>
              <a:rPr lang="en-US" sz="1600" dirty="0" smtClean="0"/>
              <a:t>The Most Dangerous Game Poem – Richard Connell </a:t>
            </a:r>
          </a:p>
          <a:p>
            <a:pPr marL="0" indent="0" algn="ctr">
              <a:buNone/>
            </a:pPr>
            <a:endParaRPr lang="en-US" sz="1600" dirty="0"/>
          </a:p>
          <a:p>
            <a:pPr marL="0" indent="0" algn="ctr">
              <a:buNone/>
            </a:pPr>
            <a:endParaRPr lang="en-US" sz="1600" dirty="0"/>
          </a:p>
        </p:txBody>
      </p:sp>
      <p:sp>
        <p:nvSpPr>
          <p:cNvPr id="4" name="Content Placeholder 3"/>
          <p:cNvSpPr>
            <a:spLocks noGrp="1"/>
          </p:cNvSpPr>
          <p:nvPr>
            <p:ph sz="half" idx="2"/>
          </p:nvPr>
        </p:nvSpPr>
        <p:spPr>
          <a:xfrm>
            <a:off x="4648200" y="1600200"/>
            <a:ext cx="4495800" cy="5257800"/>
          </a:xfrm>
        </p:spPr>
        <p:txBody>
          <a:bodyPr>
            <a:normAutofit fontScale="92500"/>
          </a:bodyPr>
          <a:lstStyle/>
          <a:p>
            <a:pPr marL="0" indent="0">
              <a:lnSpc>
                <a:spcPct val="200000"/>
              </a:lnSpc>
              <a:buNone/>
            </a:pPr>
            <a:r>
              <a:rPr lang="en-US" sz="1400" dirty="0" smtClean="0"/>
              <a:t>	In </a:t>
            </a:r>
            <a:r>
              <a:rPr lang="en-US" sz="1400" i="1" dirty="0" smtClean="0"/>
              <a:t>The Most Dangerous Game </a:t>
            </a:r>
            <a:r>
              <a:rPr lang="en-US" sz="1400" dirty="0" smtClean="0"/>
              <a:t>by Richard Connell, General </a:t>
            </a:r>
            <a:r>
              <a:rPr lang="en-US" sz="1400" dirty="0" err="1" smtClean="0"/>
              <a:t>Zaroff</a:t>
            </a:r>
            <a:r>
              <a:rPr lang="en-US" sz="1400" dirty="0" smtClean="0"/>
              <a:t> invents a new game. This new game is hunting humans instead of hunting animals. When </a:t>
            </a:r>
            <a:r>
              <a:rPr lang="en-US" sz="1400" dirty="0" err="1" smtClean="0"/>
              <a:t>Rainsford</a:t>
            </a:r>
            <a:r>
              <a:rPr lang="en-US" sz="1400" dirty="0" smtClean="0"/>
              <a:t> and him are at dinner and he is mentioning this new game, General </a:t>
            </a:r>
            <a:r>
              <a:rPr lang="en-US" sz="1400" dirty="0" err="1" smtClean="0"/>
              <a:t>Zaroff</a:t>
            </a:r>
            <a:r>
              <a:rPr lang="en-US" sz="1400" dirty="0" smtClean="0"/>
              <a:t> proclaims, “It supplies me with the most exciting hunting in the world. NO other hunting compares with it for an instant. Every day I hunt, and I never grow bored now, for I have a quarry with which I can match my wits.” This new animal that General </a:t>
            </a:r>
            <a:r>
              <a:rPr lang="en-US" sz="1400" dirty="0" err="1" smtClean="0"/>
              <a:t>Zaroff</a:t>
            </a:r>
            <a:r>
              <a:rPr lang="en-US" sz="1400" dirty="0" smtClean="0"/>
              <a:t> hunts is a human being. Later in </a:t>
            </a:r>
            <a:r>
              <a:rPr lang="en-US" sz="1400" i="1" dirty="0" smtClean="0"/>
              <a:t>The Most Dangerous Game</a:t>
            </a:r>
            <a:r>
              <a:rPr lang="en-US" sz="1400" dirty="0" smtClean="0"/>
              <a:t>, </a:t>
            </a:r>
            <a:r>
              <a:rPr lang="en-US" sz="1400" dirty="0" err="1" smtClean="0"/>
              <a:t>Rainsford</a:t>
            </a:r>
            <a:r>
              <a:rPr lang="en-US" sz="1400" dirty="0" smtClean="0"/>
              <a:t> has to hunt against General </a:t>
            </a:r>
            <a:r>
              <a:rPr lang="en-US" sz="1400" dirty="0" err="1" smtClean="0"/>
              <a:t>Zaroff</a:t>
            </a:r>
            <a:r>
              <a:rPr lang="en-US" sz="1400" dirty="0" smtClean="0"/>
              <a:t>. This line from “The Most Dangerous Game Poem” talks about the new game invented by General </a:t>
            </a:r>
            <a:r>
              <a:rPr lang="en-US" sz="1400" dirty="0" err="1" smtClean="0"/>
              <a:t>Zaroff</a:t>
            </a:r>
            <a:r>
              <a:rPr lang="en-US" sz="1400" dirty="0" smtClean="0"/>
              <a:t>. </a:t>
            </a:r>
            <a:endParaRPr lang="en-US" sz="1400" dirty="0"/>
          </a:p>
        </p:txBody>
      </p:sp>
    </p:spTree>
    <p:extLst>
      <p:ext uri="{BB962C8B-B14F-4D97-AF65-F5344CB8AC3E}">
        <p14:creationId xmlns:p14="http://schemas.microsoft.com/office/powerpoint/2010/main" val="30758408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LOTTERY ART</a:t>
            </a:r>
            <a:endParaRPr lang="en-US" dirty="0"/>
          </a:p>
        </p:txBody>
      </p:sp>
      <p:sp>
        <p:nvSpPr>
          <p:cNvPr id="3" name="Content Placeholder 2"/>
          <p:cNvSpPr>
            <a:spLocks noGrp="1"/>
          </p:cNvSpPr>
          <p:nvPr>
            <p:ph sz="half" idx="1"/>
          </p:nvPr>
        </p:nvSpPr>
        <p:spPr>
          <a:xfrm>
            <a:off x="147662" y="1600200"/>
            <a:ext cx="4839607" cy="5257800"/>
          </a:xfrm>
        </p:spPr>
        <p:txBody>
          <a:bodyPr>
            <a:normAutofit fontScale="92500"/>
          </a:bodyPr>
          <a:lstStyle/>
          <a:p>
            <a:pPr marL="0" indent="0">
              <a:lnSpc>
                <a:spcPct val="200000"/>
              </a:lnSpc>
              <a:buNone/>
            </a:pPr>
            <a:r>
              <a:rPr lang="en-US" sz="1400" dirty="0" smtClean="0"/>
              <a:t>	</a:t>
            </a:r>
            <a:r>
              <a:rPr lang="en-US" sz="1400" i="1" dirty="0"/>
              <a:t>The Lottery</a:t>
            </a:r>
            <a:r>
              <a:rPr lang="en-US" sz="1400" dirty="0"/>
              <a:t> by Shirley Jackson can be related to a gun with only one bullet in it, just like the gun shown in the illustration. In the lottery, the oldest male of the family draws a slip of paper from a black box. Whichever family draws the correct slip of paper, each member of that family will draw another slip of paper. Whoever draws the slip of paper with a black dot is the “winner” of the lottery. This picture of a gun with one bullet is relevant to the </a:t>
            </a:r>
            <a:r>
              <a:rPr lang="en-US" sz="1400" i="1" dirty="0"/>
              <a:t>Lottery</a:t>
            </a:r>
            <a:r>
              <a:rPr lang="en-US" sz="1400" dirty="0"/>
              <a:t> by Shirley Jackson because each time someone drew from the black box, it was like putting this gun to your head. And if you fire the gun, and no bullet comes out then you survive. For Tessie, when she drew the paper with the black dot on it, the gun was fired and the bullet did come out. The one bullet gun has a deep connection to </a:t>
            </a:r>
            <a:r>
              <a:rPr lang="en-US" sz="1400" i="1" dirty="0"/>
              <a:t>The Lottery </a:t>
            </a:r>
            <a:r>
              <a:rPr lang="en-US" sz="1400" dirty="0"/>
              <a:t>by Shirley Jackson.</a:t>
            </a:r>
          </a:p>
          <a:p>
            <a:pPr marL="0" indent="0">
              <a:lnSpc>
                <a:spcPct val="200000"/>
              </a:lnSpc>
              <a:buNone/>
            </a:pPr>
            <a:endParaRPr lang="en-US" sz="1400"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4987270" y="1703578"/>
            <a:ext cx="4038600" cy="4525963"/>
          </a:xfrm>
          <a:prstGeom prst="rect">
            <a:avLst/>
          </a:prstGeom>
          <a:noFill/>
          <a:ln>
            <a:noFill/>
          </a:ln>
        </p:spPr>
      </p:pic>
    </p:spTree>
    <p:extLst>
      <p:ext uri="{BB962C8B-B14F-4D97-AF65-F5344CB8AC3E}">
        <p14:creationId xmlns:p14="http://schemas.microsoft.com/office/powerpoint/2010/main" val="3409894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LOTTERY LYRICS</a:t>
            </a:r>
            <a:endParaRPr lang="en-US" dirty="0"/>
          </a:p>
        </p:txBody>
      </p:sp>
      <p:sp>
        <p:nvSpPr>
          <p:cNvPr id="3" name="Content Placeholder 2"/>
          <p:cNvSpPr>
            <a:spLocks noGrp="1"/>
          </p:cNvSpPr>
          <p:nvPr>
            <p:ph sz="half" idx="1"/>
          </p:nvPr>
        </p:nvSpPr>
        <p:spPr>
          <a:xfrm>
            <a:off x="0" y="1600200"/>
            <a:ext cx="4060719" cy="4838751"/>
          </a:xfrm>
        </p:spPr>
        <p:txBody>
          <a:bodyPr>
            <a:normAutofit fontScale="92500"/>
          </a:bodyPr>
          <a:lstStyle/>
          <a:p>
            <a:pPr marL="0" indent="0" algn="ctr">
              <a:lnSpc>
                <a:spcPct val="200000"/>
              </a:lnSpc>
              <a:buNone/>
            </a:pPr>
            <a:r>
              <a:rPr lang="en-US" sz="1600" dirty="0" smtClean="0"/>
              <a:t>“The tradition over here is very strange to me! </a:t>
            </a:r>
          </a:p>
          <a:p>
            <a:pPr marL="0" indent="0" algn="ctr">
              <a:lnSpc>
                <a:spcPct val="200000"/>
              </a:lnSpc>
              <a:buNone/>
            </a:pPr>
            <a:r>
              <a:rPr lang="en-US" sz="1600" dirty="0" smtClean="0"/>
              <a:t>And you can’t change the very minds of these people.”</a:t>
            </a:r>
          </a:p>
          <a:p>
            <a:pPr marL="0" indent="0" algn="ctr">
              <a:lnSpc>
                <a:spcPct val="200000"/>
              </a:lnSpc>
              <a:buNone/>
            </a:pPr>
            <a:endParaRPr lang="en-US" sz="1600" dirty="0"/>
          </a:p>
          <a:p>
            <a:pPr marL="0" indent="0" algn="ctr">
              <a:lnSpc>
                <a:spcPct val="200000"/>
              </a:lnSpc>
              <a:buNone/>
            </a:pPr>
            <a:r>
              <a:rPr lang="en-US" sz="1600" dirty="0" smtClean="0"/>
              <a:t>Tradition – Edward Kofi Louis</a:t>
            </a:r>
            <a:endParaRPr lang="en-US" sz="1600" dirty="0"/>
          </a:p>
        </p:txBody>
      </p:sp>
      <p:sp>
        <p:nvSpPr>
          <p:cNvPr id="4" name="Content Placeholder 3"/>
          <p:cNvSpPr>
            <a:spLocks noGrp="1"/>
          </p:cNvSpPr>
          <p:nvPr>
            <p:ph sz="half" idx="2"/>
          </p:nvPr>
        </p:nvSpPr>
        <p:spPr>
          <a:xfrm>
            <a:off x="4060719" y="1600200"/>
            <a:ext cx="5083281" cy="5257800"/>
          </a:xfrm>
        </p:spPr>
        <p:txBody>
          <a:bodyPr>
            <a:normAutofit fontScale="92500"/>
          </a:bodyPr>
          <a:lstStyle/>
          <a:p>
            <a:pPr marL="0" indent="0">
              <a:lnSpc>
                <a:spcPct val="200000"/>
              </a:lnSpc>
              <a:buNone/>
            </a:pPr>
            <a:r>
              <a:rPr lang="en-US" sz="1400" dirty="0" smtClean="0"/>
              <a:t>	The </a:t>
            </a:r>
            <a:r>
              <a:rPr lang="en-US" sz="1400" dirty="0"/>
              <a:t>tradition of the lottery in </a:t>
            </a:r>
            <a:r>
              <a:rPr lang="en-US" sz="1400" i="1" dirty="0"/>
              <a:t>The Lottery</a:t>
            </a:r>
            <a:r>
              <a:rPr lang="en-US" sz="1400" dirty="0"/>
              <a:t> by Shirley Jackson can be seen through these lines exposed by Edward Kofi Louis. Edward Kofi Louis says the tradition is very strange just like in </a:t>
            </a:r>
            <a:r>
              <a:rPr lang="en-US" sz="1400" i="1" dirty="0"/>
              <a:t>The Lottery</a:t>
            </a:r>
            <a:r>
              <a:rPr lang="en-US" sz="1400" dirty="0"/>
              <a:t> where people have to select a piece of paper and if they win the lottery, they get killed. Shirley Jackson clarifies, “The original paraphernalia for the lottery had been lost long ago, and the black box now resting on the stool had been put into use even before Old Man Warner, the oldest man in town, was born.” The people in this town continue to follow the tradition of keeping the lottery because they think their town will go uncivil and things will become a disaster. The people won’t change their minds about discontinuing the lottery due to the fact that they think the lottery is a necessity to having a good town. </a:t>
            </a:r>
          </a:p>
          <a:p>
            <a:pPr marL="0" indent="0">
              <a:buNone/>
            </a:pPr>
            <a:endParaRPr lang="en-US" sz="1400" dirty="0"/>
          </a:p>
        </p:txBody>
      </p:sp>
    </p:spTree>
    <p:extLst>
      <p:ext uri="{BB962C8B-B14F-4D97-AF65-F5344CB8AC3E}">
        <p14:creationId xmlns:p14="http://schemas.microsoft.com/office/powerpoint/2010/main" val="17954412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141</TotalTime>
  <Words>234</Words>
  <Application>Microsoft Macintosh PowerPoint</Application>
  <PresentationFormat>On-screen Show (4:3)</PresentationFormat>
  <Paragraphs>50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ART/POEM PORTFOLIO</vt:lpstr>
      <vt:lpstr>THE CASK OF AMONTILLADO ART</vt:lpstr>
      <vt:lpstr>THE CASK OF AMONTILLADO LYRICS</vt:lpstr>
      <vt:lpstr>THE LADY OR THE TIGER ART</vt:lpstr>
      <vt:lpstr>THE LADY OR THE TIGER LYRICS</vt:lpstr>
      <vt:lpstr>THE MOST DANGEROUS GAME ART</vt:lpstr>
      <vt:lpstr>THE MOST DANGEROUS GAME LYRICS</vt:lpstr>
      <vt:lpstr>THE LOTTERY ART</vt:lpstr>
      <vt:lpstr>THE LOTTERY LYRICS</vt:lpstr>
      <vt:lpstr>WHERE ARE YOU GOING, WHERE HAVE YOU BEEN ART</vt:lpstr>
      <vt:lpstr>WHERE ARE YOU GOING, WHERE HAVE YOU BEEN LYRICS</vt:lpstr>
      <vt:lpstr>ORIENTATION ART</vt:lpstr>
      <vt:lpstr>ORIENTATION LYRICS</vt:lpstr>
      <vt:lpstr>PowerPoint Presentation</vt:lpstr>
    </vt:vector>
  </TitlesOfParts>
  <Company>Lausanne Collegiate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Joshua Sokoloff</dc:creator>
  <cp:lastModifiedBy>Joshua Sokoloff</cp:lastModifiedBy>
  <cp:revision>9</cp:revision>
  <dcterms:created xsi:type="dcterms:W3CDTF">2013-04-15T15:38:42Z</dcterms:created>
  <dcterms:modified xsi:type="dcterms:W3CDTF">2013-04-15T18:00:36Z</dcterms:modified>
</cp:coreProperties>
</file>